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08520" y="242632"/>
            <a:ext cx="9252520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dirty="0" smtClean="0"/>
              <a:t> </a:t>
            </a:r>
            <a:r>
              <a:rPr lang="en-US" sz="3200" dirty="0"/>
              <a:t>Test construction and </a:t>
            </a:r>
            <a:r>
              <a:rPr lang="en-US" sz="3200" dirty="0" smtClean="0"/>
              <a:t>Administration</a:t>
            </a:r>
            <a:endParaRPr lang="en-US" sz="3200" dirty="0"/>
          </a:p>
          <a:p>
            <a:pPr algn="ctr"/>
            <a:r>
              <a:rPr lang="en-US" sz="4000" dirty="0" smtClean="0"/>
              <a:t>Fourth grade </a:t>
            </a:r>
          </a:p>
          <a:p>
            <a:pPr algn="ctr"/>
            <a:r>
              <a:rPr lang="en-US" sz="4000" dirty="0" smtClean="0"/>
              <a:t>English department </a:t>
            </a:r>
          </a:p>
          <a:p>
            <a:pPr algn="l"/>
            <a:r>
              <a:rPr lang="en-US" sz="3600" dirty="0" smtClean="0"/>
              <a:t> College of Education ((for hum sciences))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Lecture 3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ar-IQ" sz="40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0" y="602128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Asst.prof.Dr.Zainab Al-</a:t>
            </a:r>
            <a:r>
              <a:rPr lang="en-US" sz="4000" b="1" dirty="0" err="1" smtClean="0">
                <a:solidFill>
                  <a:srgbClr val="0070C0"/>
                </a:solidFill>
              </a:rPr>
              <a:t>sadi</a:t>
            </a:r>
            <a:endParaRPr lang="ar-IQ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74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8419"/>
            <a:ext cx="849694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The constructing of an educational test that is a teacher-made </a:t>
            </a:r>
            <a:r>
              <a:rPr lang="en-US" b="1" dirty="0" smtClean="0"/>
              <a:t>test </a:t>
            </a:r>
            <a:r>
              <a:rPr lang="en-US" b="1" dirty="0"/>
              <a:t>includes </a:t>
            </a:r>
            <a:r>
              <a:rPr lang="en-US" b="1" dirty="0" smtClean="0"/>
              <a:t>the following  step: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1- Planning </a:t>
            </a:r>
            <a:r>
              <a:rPr lang="en-US" b="1" dirty="0"/>
              <a:t>the test: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Effective </a:t>
            </a:r>
            <a:r>
              <a:rPr lang="en-US" b="1" dirty="0"/>
              <a:t>testing requires careful Planning and the balance or a </a:t>
            </a:r>
            <a:r>
              <a:rPr lang="en-US" b="1" dirty="0" smtClean="0"/>
              <a:t>de quacy </a:t>
            </a:r>
            <a:r>
              <a:rPr lang="en-US" b="1" dirty="0"/>
              <a:t>of the test content</a:t>
            </a:r>
            <a:r>
              <a:rPr lang="en-US" b="1" dirty="0" smtClean="0"/>
              <a:t>,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There </a:t>
            </a:r>
            <a:r>
              <a:rPr lang="en-US" b="1" dirty="0"/>
              <a:t>are two steps which provide a guide to the planning el language tests</a:t>
            </a:r>
            <a:r>
              <a:rPr lang="en-US" b="1" dirty="0" smtClean="0"/>
              <a:t>.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a</a:t>
            </a:r>
            <a:r>
              <a:rPr lang="en-US" b="1" dirty="0"/>
              <a:t>. Determining the course objectives. 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b</a:t>
            </a:r>
            <a:r>
              <a:rPr lang="en-US" b="1" dirty="0"/>
              <a:t>. Designing the test. 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2- preparing </a:t>
            </a:r>
            <a:r>
              <a:rPr lang="en-US" b="1" dirty="0"/>
              <a:t>the items and writing Directions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This </a:t>
            </a:r>
            <a:r>
              <a:rPr lang="en-US" b="1" dirty="0"/>
              <a:t>step means that we may </a:t>
            </a:r>
            <a:r>
              <a:rPr lang="en-US" b="1" dirty="0" smtClean="0"/>
              <a:t>omit </a:t>
            </a:r>
            <a:r>
              <a:rPr lang="en-US" b="1" dirty="0"/>
              <a:t>some items or the material that </a:t>
            </a:r>
            <a:r>
              <a:rPr lang="en-US" b="1" dirty="0" smtClean="0"/>
              <a:t>the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 </a:t>
            </a:r>
            <a:r>
              <a:rPr lang="en-US" b="1" dirty="0"/>
              <a:t>students has mastered at a previous stage of learning, we could concentrate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on </a:t>
            </a:r>
            <a:r>
              <a:rPr lang="en-US" b="1" dirty="0"/>
              <a:t>the new range of activities that were taught in the course at later stage </a:t>
            </a:r>
            <a:r>
              <a:rPr lang="en-US" b="1" dirty="0" smtClean="0"/>
              <a:t>. </a:t>
            </a:r>
          </a:p>
          <a:p>
            <a:pPr algn="l"/>
            <a:r>
              <a:rPr lang="en-US" b="1" dirty="0"/>
              <a:t/>
            </a:r>
            <a:br>
              <a:rPr lang="en-US" b="1" dirty="0"/>
            </a:b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4937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/>
              <a:t>3- Reviewing </a:t>
            </a:r>
            <a:r>
              <a:rPr lang="en-US" b="1" dirty="0"/>
              <a:t>the test items</a:t>
            </a:r>
            <a:r>
              <a:rPr lang="en-US" b="1" dirty="0" smtClean="0"/>
              <a:t>.</a:t>
            </a:r>
          </a:p>
          <a:p>
            <a:pPr algn="l" rtl="0"/>
            <a:r>
              <a:rPr lang="en-US" b="1" dirty="0" smtClean="0"/>
              <a:t>This </a:t>
            </a:r>
            <a:r>
              <a:rPr lang="en-US" b="1" dirty="0"/>
              <a:t>step means that the items should be et aside for a day or two before </a:t>
            </a:r>
            <a:r>
              <a:rPr lang="en-US" b="1" dirty="0" smtClean="0"/>
              <a:t>being reviewed the teacher. The test should be submitted acolleague who is experienced with the.</a:t>
            </a:r>
          </a:p>
          <a:p>
            <a:pPr algn="l" rtl="0"/>
            <a:endParaRPr lang="en-US" b="1" dirty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4-  Setting </a:t>
            </a:r>
            <a:r>
              <a:rPr lang="en-US" b="1" dirty="0"/>
              <a:t>A scoring scheme</a:t>
            </a:r>
            <a:endParaRPr lang="en-US" b="1" dirty="0" smtClean="0"/>
          </a:p>
          <a:p>
            <a:pPr algn="l" rtl="0"/>
            <a:r>
              <a:rPr lang="en-US" b="1" dirty="0" smtClean="0"/>
              <a:t>A scoring scheme should </a:t>
            </a:r>
            <a:r>
              <a:rPr lang="en-US" b="1" dirty="0"/>
              <a:t>be </a:t>
            </a:r>
            <a:r>
              <a:rPr lang="en-US" b="1" dirty="0" smtClean="0"/>
              <a:t>developed for the test </a:t>
            </a:r>
            <a:r>
              <a:rPr lang="en-US" b="1" dirty="0"/>
              <a:t>for </a:t>
            </a:r>
            <a:r>
              <a:rPr lang="en-US" b="1" dirty="0" smtClean="0"/>
              <a:t>the </a:t>
            </a:r>
            <a:r>
              <a:rPr lang="en-US" b="1" dirty="0"/>
              <a:t>purpose of objectivity</a:t>
            </a:r>
          </a:p>
          <a:p>
            <a:pPr algn="l" rtl="0"/>
            <a:r>
              <a:rPr lang="en-US" b="1" dirty="0" smtClean="0"/>
              <a:t> and reliability.</a:t>
            </a:r>
          </a:p>
          <a:p>
            <a:pPr algn="l" rtl="0"/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5- Reproducing </a:t>
            </a:r>
            <a:r>
              <a:rPr lang="en-US" b="1" dirty="0"/>
              <a:t>the test.</a:t>
            </a:r>
          </a:p>
          <a:p>
            <a:pPr algn="l" rtl="0"/>
            <a:r>
              <a:rPr lang="en-US" b="1" dirty="0"/>
              <a:t>It means the Presentation of the test </a:t>
            </a:r>
            <a:r>
              <a:rPr lang="en-US" b="1" dirty="0" smtClean="0"/>
              <a:t>paper </a:t>
            </a:r>
            <a:r>
              <a:rPr lang="en-US" b="1" dirty="0"/>
              <a:t>itself. It should be printed so as to appear </a:t>
            </a:r>
            <a:r>
              <a:rPr lang="en-US" b="1" dirty="0" smtClean="0"/>
              <a:t> neat </a:t>
            </a:r>
            <a:r>
              <a:rPr lang="en-US" b="1" dirty="0"/>
              <a:t>and tidy. It should be free </a:t>
            </a:r>
            <a:r>
              <a:rPr lang="en-US" b="1" dirty="0" smtClean="0"/>
              <a:t>from </a:t>
            </a:r>
            <a:r>
              <a:rPr lang="en-US" b="1" dirty="0"/>
              <a:t>m</a:t>
            </a:r>
            <a:r>
              <a:rPr lang="en-US" b="1" dirty="0" smtClean="0"/>
              <a:t>isspelling ,  omission and  corrections.</a:t>
            </a:r>
            <a:endParaRPr lang="en-US" b="1" dirty="0"/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52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12235" y="548680"/>
            <a:ext cx="851006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6 </a:t>
            </a:r>
            <a:r>
              <a:rPr lang="en-US" b="1" dirty="0" smtClean="0"/>
              <a:t>  Adminstrating </a:t>
            </a:r>
            <a:r>
              <a:rPr lang="en-US" b="1" dirty="0"/>
              <a:t>the test.</a:t>
            </a:r>
          </a:p>
          <a:p>
            <a:pPr algn="l" rtl="0"/>
            <a:r>
              <a:rPr lang="en-US" b="1" dirty="0" smtClean="0"/>
              <a:t>      It </a:t>
            </a:r>
            <a:r>
              <a:rPr lang="en-US" b="1" dirty="0"/>
              <a:t>includes the following </a:t>
            </a:r>
            <a:r>
              <a:rPr lang="en-US" b="1" dirty="0" smtClean="0"/>
              <a:t>step.</a:t>
            </a:r>
          </a:p>
          <a:p>
            <a:pPr marL="342900" indent="-342900" algn="l" rtl="0">
              <a:buAutoNum type="alphaLcPeriod"/>
            </a:pPr>
            <a:r>
              <a:rPr lang="en-US" b="1" dirty="0" smtClean="0"/>
              <a:t>Selecting </a:t>
            </a:r>
            <a:r>
              <a:rPr lang="en-US" b="1" dirty="0"/>
              <a:t>the testing </a:t>
            </a:r>
            <a:r>
              <a:rPr lang="en-US" b="1" dirty="0" smtClean="0"/>
              <a:t>room.</a:t>
            </a:r>
          </a:p>
          <a:p>
            <a:pPr algn="l" rtl="0"/>
            <a:r>
              <a:rPr lang="en-US" b="1" dirty="0" smtClean="0"/>
              <a:t>b</a:t>
            </a:r>
            <a:r>
              <a:rPr lang="en-US" b="1" dirty="0"/>
              <a:t>. checking the materials </a:t>
            </a:r>
            <a:r>
              <a:rPr lang="en-US" b="1" dirty="0" smtClean="0"/>
              <a:t>.</a:t>
            </a:r>
          </a:p>
          <a:p>
            <a:pPr algn="l" rtl="0"/>
            <a:r>
              <a:rPr lang="en-US" b="1" dirty="0" smtClean="0"/>
              <a:t>c</a:t>
            </a:r>
            <a:r>
              <a:rPr lang="en-US" b="1" dirty="0"/>
              <a:t>. Reading the test in </a:t>
            </a:r>
            <a:r>
              <a:rPr lang="en-US" b="1" dirty="0" smtClean="0"/>
              <a:t>advance.</a:t>
            </a:r>
          </a:p>
          <a:p>
            <a:pPr algn="l" rtl="0"/>
            <a:endParaRPr lang="en-US" b="1" dirty="0" smtClean="0"/>
          </a:p>
          <a:p>
            <a:pPr marL="342900" indent="-342900" algn="l" rtl="0">
              <a:buAutoNum type="arabicPlain" startAt="7"/>
            </a:pPr>
            <a:r>
              <a:rPr lang="en-US" b="1" dirty="0" smtClean="0"/>
              <a:t>Analyzing </a:t>
            </a:r>
            <a:r>
              <a:rPr lang="en-US" b="1" dirty="0"/>
              <a:t>the </a:t>
            </a:r>
            <a:r>
              <a:rPr lang="en-US" b="1" dirty="0" smtClean="0"/>
              <a:t>results.</a:t>
            </a:r>
            <a:endParaRPr lang="en-US" b="1" dirty="0"/>
          </a:p>
          <a:p>
            <a:pPr algn="l" rtl="0"/>
            <a:r>
              <a:rPr lang="en-US" b="1" dirty="0" smtClean="0"/>
              <a:t>     The </a:t>
            </a:r>
            <a:r>
              <a:rPr lang="en-US" b="1" dirty="0"/>
              <a:t>teacher's task is to calculate the number of students who have responded correctly to the test items and reach the</a:t>
            </a:r>
          </a:p>
          <a:p>
            <a:pPr algn="l" rtl="0"/>
            <a:r>
              <a:rPr lang="en-US" b="1" dirty="0"/>
              <a:t>required </a:t>
            </a:r>
            <a:r>
              <a:rPr lang="en-US" b="1" dirty="0" smtClean="0"/>
              <a:t>level.</a:t>
            </a:r>
          </a:p>
          <a:p>
            <a:pPr algn="l" rtl="0"/>
            <a:endParaRPr lang="en-US" b="1" dirty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8    </a:t>
            </a:r>
            <a:r>
              <a:rPr lang="en-US" b="1" dirty="0"/>
              <a:t>using the Results.</a:t>
            </a:r>
          </a:p>
          <a:p>
            <a:pPr algn="l" rtl="0"/>
            <a:r>
              <a:rPr lang="en-US" b="1" dirty="0" smtClean="0"/>
              <a:t>      This </a:t>
            </a:r>
            <a:r>
              <a:rPr lang="en-US" b="1" dirty="0"/>
              <a:t>step helps to Pinpoint the </a:t>
            </a:r>
            <a:r>
              <a:rPr lang="en-US" b="1" dirty="0" smtClean="0"/>
              <a:t>Problematic items </a:t>
            </a:r>
            <a:r>
              <a:rPr lang="en-US" b="1" dirty="0"/>
              <a:t>some students fail to answer correctly and diagnose their specific weaknesses.</a:t>
            </a:r>
          </a:p>
          <a:p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pPr algn="l"/>
            <a:r>
              <a:rPr lang="en-US" b="1" dirty="0"/>
              <a:t/>
            </a:r>
            <a:br>
              <a:rPr lang="en-US" b="1" dirty="0"/>
            </a:b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55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1674</TotalTime>
  <Words>325</Words>
  <Application>Microsoft Office PowerPoint</Application>
  <PresentationFormat>عرض على الشاشة (3:4)‏</PresentationFormat>
  <Paragraphs>56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مشربية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اhp</dc:creator>
  <cp:lastModifiedBy>DR.Ahmed Saker 2o1O</cp:lastModifiedBy>
  <cp:revision>102</cp:revision>
  <dcterms:created xsi:type="dcterms:W3CDTF">2019-03-31T19:35:41Z</dcterms:created>
  <dcterms:modified xsi:type="dcterms:W3CDTF">2019-04-06T20:29:43Z</dcterms:modified>
</cp:coreProperties>
</file>